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75" r:id="rId2"/>
    <p:sldId id="400" r:id="rId3"/>
    <p:sldId id="290" r:id="rId4"/>
    <p:sldId id="414" r:id="rId5"/>
    <p:sldId id="415" r:id="rId6"/>
    <p:sldId id="267" r:id="rId7"/>
    <p:sldId id="264" r:id="rId8"/>
    <p:sldId id="416" r:id="rId9"/>
    <p:sldId id="407" r:id="rId10"/>
    <p:sldId id="273" r:id="rId11"/>
    <p:sldId id="276" r:id="rId12"/>
    <p:sldId id="278" r:id="rId13"/>
    <p:sldId id="279" r:id="rId14"/>
    <p:sldId id="417" r:id="rId15"/>
    <p:sldId id="265" r:id="rId16"/>
    <p:sldId id="301" r:id="rId17"/>
    <p:sldId id="373" r:id="rId18"/>
    <p:sldId id="258" r:id="rId19"/>
    <p:sldId id="261" r:id="rId20"/>
    <p:sldId id="260" r:id="rId21"/>
    <p:sldId id="262" r:id="rId22"/>
    <p:sldId id="257" r:id="rId23"/>
    <p:sldId id="263" r:id="rId24"/>
    <p:sldId id="256" r:id="rId25"/>
    <p:sldId id="268" r:id="rId26"/>
    <p:sldId id="270" r:id="rId27"/>
    <p:sldId id="269" r:id="rId28"/>
    <p:sldId id="272" r:id="rId29"/>
    <p:sldId id="282" r:id="rId30"/>
    <p:sldId id="412" r:id="rId31"/>
    <p:sldId id="281" r:id="rId32"/>
    <p:sldId id="413"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9D6575-8EA9-7ADA-4DCD-B8013F9581AD}" v="5" dt="2022-09-29T18:50:17.1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25"/>
    <p:restoredTop sz="86419"/>
  </p:normalViewPr>
  <p:slideViewPr>
    <p:cSldViewPr snapToGrid="0" snapToObjects="1">
      <p:cViewPr varScale="1">
        <p:scale>
          <a:sx n="118" d="100"/>
          <a:sy n="118" d="100"/>
        </p:scale>
        <p:origin x="240" y="416"/>
      </p:cViewPr>
      <p:guideLst/>
    </p:cSldViewPr>
  </p:slideViewPr>
  <p:outlineViewPr>
    <p:cViewPr>
      <p:scale>
        <a:sx n="33" d="100"/>
        <a:sy n="33" d="100"/>
      </p:scale>
      <p:origin x="0" y="-4608"/>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lcolm Angus MacIver" userId="S::mma165@ads.northwestern.edu::78a91b30-655a-41ac-85e2-cb5be87ed9c3" providerId="AD" clId="Web-{189D6575-8EA9-7ADA-4DCD-B8013F9581AD}"/>
    <pc:docChg chg="modSld">
      <pc:chgData name="Malcolm Angus MacIver" userId="S::mma165@ads.northwestern.edu::78a91b30-655a-41ac-85e2-cb5be87ed9c3" providerId="AD" clId="Web-{189D6575-8EA9-7ADA-4DCD-B8013F9581AD}" dt="2022-09-29T18:50:15.194" v="3" actId="20577"/>
      <pc:docMkLst>
        <pc:docMk/>
      </pc:docMkLst>
      <pc:sldChg chg="modSp">
        <pc:chgData name="Malcolm Angus MacIver" userId="S::mma165@ads.northwestern.edu::78a91b30-655a-41ac-85e2-cb5be87ed9c3" providerId="AD" clId="Web-{189D6575-8EA9-7ADA-4DCD-B8013F9581AD}" dt="2022-09-29T18:50:15.194" v="3" actId="20577"/>
        <pc:sldMkLst>
          <pc:docMk/>
          <pc:sldMk cId="3090806680" sldId="275"/>
        </pc:sldMkLst>
        <pc:spChg chg="mod">
          <ac:chgData name="Malcolm Angus MacIver" userId="S::mma165@ads.northwestern.edu::78a91b30-655a-41ac-85e2-cb5be87ed9c3" providerId="AD" clId="Web-{189D6575-8EA9-7ADA-4DCD-B8013F9581AD}" dt="2022-09-29T18:50:15.194" v="3" actId="20577"/>
          <ac:spMkLst>
            <pc:docMk/>
            <pc:sldMk cId="3090806680" sldId="275"/>
            <ac:spMk id="3" creationId="{50A05605-E2AE-014A-AA96-33A30144174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D1F3D5-0301-4747-9F6E-7310E2AD2EE2}" type="datetimeFigureOut">
              <a:rPr lang="en-US" smtClean="0"/>
              <a:t>9/29/2022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7DAB0D-BA7A-0D4D-B225-F8F901FA5014}" type="slidenum">
              <a:rPr lang="en-US" smtClean="0"/>
              <a:t>‹#›</a:t>
            </a:fld>
            <a:endParaRPr lang="en-US"/>
          </a:p>
        </p:txBody>
      </p:sp>
    </p:spTree>
    <p:extLst>
      <p:ext uri="{BB962C8B-B14F-4D97-AF65-F5344CB8AC3E}">
        <p14:creationId xmlns:p14="http://schemas.microsoft.com/office/powerpoint/2010/main" val="1632480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1.5  Glial cell types.</a:t>
            </a:r>
            <a:r>
              <a:rPr lang="en-US" dirty="0"/>
              <a:t> (A–C) Tracings of differentiated glial cells in the mature nervous system visualized using the Golgi method include an astrocyte (A), an oligodendrocyte (B), and a microglial cell (C). The three tracings are at approximately the same scale. (D) Glial stem cells in the mature nervous system include stem cells with properties of astrocytes that can give rise to neurons, astrocytes, and oligodendrocytes. (E) Another class of glial stem cell, the oligodendrocyte precursor, has a more restricted potential, giving rise primarily to differentiated oligodendrocytes. (F) Astrocytes (red) in tissue culture are labeled with an antibody against an astrocyte-specific protein. (G) Oligodendrocytes (green) in tissue culture labeled with an antibody against an oligodendrocyte-specific protein. (H) Peripheral axons are ensheathed by myelin (labeled red) except at nodes of Ranvier (see Figure 1.3G). The green label indicates ion channels (see Chapter 4) concentrated in the node; the blue label indicates a molecularly distinct region called the paranode. (I) Microglial cells from the spinal cord labeled with a cell type–specific antibody. Inset: Higher-magnification image of a single microglial cell labeled with a macrophage-selective marker. (A–C after Jones and Cowan, 1983; D,E, after Nishiyama et al., 2009; F,G courtesy of A.-S. LaMantia; H from Bhat et al., 2001; I courtesy of A. Light, inset courtesy of G. Matsushima.)</a:t>
            </a:r>
          </a:p>
        </p:txBody>
      </p:sp>
      <p:sp>
        <p:nvSpPr>
          <p:cNvPr id="4" name="Slide Number Placeholder 3"/>
          <p:cNvSpPr>
            <a:spLocks noGrp="1"/>
          </p:cNvSpPr>
          <p:nvPr>
            <p:ph type="sldNum" sz="quarter" idx="10"/>
          </p:nvPr>
        </p:nvSpPr>
        <p:spPr/>
        <p:txBody>
          <a:bodyPr/>
          <a:lstStyle/>
          <a:p>
            <a:fld id="{B11FA646-5BA4-2540-B87F-8ED0E4574DDD}" type="slidenum">
              <a:rPr lang="en-US" smtClean="0"/>
              <a:pPr/>
              <a:t>3</a:t>
            </a:fld>
            <a:endParaRPr lang="en-US" dirty="0"/>
          </a:p>
        </p:txBody>
      </p:sp>
    </p:spTree>
    <p:extLst>
      <p:ext uri="{BB962C8B-B14F-4D97-AF65-F5344CB8AC3E}">
        <p14:creationId xmlns:p14="http://schemas.microsoft.com/office/powerpoint/2010/main" val="3271455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1.5  Glial cell types.</a:t>
            </a:r>
            <a:r>
              <a:rPr lang="en-US" dirty="0"/>
              <a:t> (A–C) Tracings of differentiated glial cells in the mature nervous system visualized using the Golgi method include an astrocyte (A), an oligodendrocyte (B), and a microglial cell (C). The three tracings are at approximately the same scale. (D) Glial stem cells in the mature nervous system include stem cells with properties of astrocytes that can give rise to neurons, astrocytes, and oligodendrocytes. (E) Another class of glial stem cell, the oligodendrocyte precursor, has a more restricted potential, giving rise primarily to differentiated oligodendrocytes. (F) Astrocytes (red) in tissue culture are labeled with an antibody against an astrocyte-specific protein. (G) Oligodendrocytes (green) in tissue culture labeled with an antibody against an oligodendrocyte-specific protein. (H) Peripheral axons are ensheathed by myelin (labeled red) except at nodes of Ranvier (see Figure 1.3G). The green label indicates ion channels (see Chapter 4) concentrated in the node; the blue label indicates a molecularly distinct region called the paranode. (I) Microglial cells from the spinal cord labeled with a cell type–specific antibody. Inset: Higher-magnification image of a single microglial cell labeled with a macrophage-selective marker. (A–C after Jones and Cowan, 1983; D,E, after Nishiyama et al., 2009; F,G courtesy of A.-S. LaMantia; H from Bhat et al., 2001; I courtesy of A. Light, inset courtesy of G. Matsushima.)</a:t>
            </a:r>
          </a:p>
        </p:txBody>
      </p:sp>
      <p:sp>
        <p:nvSpPr>
          <p:cNvPr id="4" name="Slide Number Placeholder 3"/>
          <p:cNvSpPr>
            <a:spLocks noGrp="1"/>
          </p:cNvSpPr>
          <p:nvPr>
            <p:ph type="sldNum" sz="quarter" idx="10"/>
          </p:nvPr>
        </p:nvSpPr>
        <p:spPr/>
        <p:txBody>
          <a:bodyPr/>
          <a:lstStyle/>
          <a:p>
            <a:fld id="{B11FA646-5BA4-2540-B87F-8ED0E4574DDD}" type="slidenum">
              <a:rPr lang="en-US" smtClean="0"/>
              <a:pPr/>
              <a:t>5</a:t>
            </a:fld>
            <a:endParaRPr lang="en-US" dirty="0"/>
          </a:p>
        </p:txBody>
      </p:sp>
    </p:spTree>
    <p:extLst>
      <p:ext uri="{BB962C8B-B14F-4D97-AF65-F5344CB8AC3E}">
        <p14:creationId xmlns:p14="http://schemas.microsoft.com/office/powerpoint/2010/main" val="1716659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1.5  Glial cell types.</a:t>
            </a:r>
            <a:r>
              <a:rPr lang="en-US" dirty="0"/>
              <a:t> (A–C) Tracings of differentiated glial cells in the mature nervous system visualized using the Golgi method include an astrocyte (A), an oligodendrocyte (B), and a microglial cell (C). The three tracings are at approximately the same scale. (D) Glial stem cells in the mature nervous system include stem cells with properties of astrocytes that can give rise to neurons, astrocytes, and oligodendrocytes. (E) Another class of glial stem cell, the oligodendrocyte precursor, has a more restricted potential, giving rise primarily to differentiated oligodendrocytes. (F) Astrocytes (red) in tissue culture are labeled with an antibody against an astrocyte-specific protein. (G) Oligodendrocytes (green) in tissue culture labeled with an antibody against an oligodendrocyte-specific protein. (H) Peripheral axons are ensheathed by myelin (labeled red) except at nodes of Ranvier (see Figure 1.3G). The green label indicates ion channels (see Chapter 4) concentrated in the node; the blue label indicates a molecularly distinct region called the paranode. (I) Microglial cells from the spinal cord labeled with a cell type–specific antibody. Inset: Higher-magnification image of a single microglial cell labeled with a macrophage-selective marker. (A–C after Jones and Cowan, 1983; D,E, after Nishiyama et al., 2009; F,G courtesy of A.-S. LaMantia; H from Bhat et al., 2001; I courtesy of A. Light, inset courtesy of G. Matsushima.)</a:t>
            </a:r>
          </a:p>
        </p:txBody>
      </p:sp>
      <p:sp>
        <p:nvSpPr>
          <p:cNvPr id="4" name="Slide Number Placeholder 3"/>
          <p:cNvSpPr>
            <a:spLocks noGrp="1"/>
          </p:cNvSpPr>
          <p:nvPr>
            <p:ph type="sldNum" sz="quarter" idx="10"/>
          </p:nvPr>
        </p:nvSpPr>
        <p:spPr/>
        <p:txBody>
          <a:bodyPr/>
          <a:lstStyle/>
          <a:p>
            <a:fld id="{B11FA646-5BA4-2540-B87F-8ED0E4574DDD}" type="slidenum">
              <a:rPr lang="en-US" smtClean="0"/>
              <a:pPr/>
              <a:t>8</a:t>
            </a:fld>
            <a:endParaRPr lang="en-US" dirty="0"/>
          </a:p>
        </p:txBody>
      </p:sp>
    </p:spTree>
    <p:extLst>
      <p:ext uri="{BB962C8B-B14F-4D97-AF65-F5344CB8AC3E}">
        <p14:creationId xmlns:p14="http://schemas.microsoft.com/office/powerpoint/2010/main" val="1026711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1.5  Glial cell types.</a:t>
            </a:r>
            <a:r>
              <a:rPr lang="en-US" dirty="0"/>
              <a:t> (A–C) Tracings of differentiated glial cells in the mature nervous system visualized using the Golgi method include an astrocyte (A), an oligodendrocyte (B), and a microglial cell (C). The three tracings are at approximately the same scale. (D) Glial stem cells in the mature nervous system include stem cells with properties of astrocytes that can give rise to neurons, astrocytes, and oligodendrocytes. (E) Another class of glial stem cell, the oligodendrocyte precursor, has a more restricted potential, giving rise primarily to differentiated oligodendrocytes. (F) Astrocytes (red) in tissue culture are labeled with an antibody against an astrocyte-specific protein. (G) Oligodendrocytes (green) in tissue culture labeled with an antibody against an oligodendrocyte-specific protein. (H) Peripheral axons are ensheathed by myelin (labeled red) except at nodes of Ranvier (see Figure 1.3G). The green label indicates ion channels (see Chapter 4) concentrated in the node; the blue label indicates a molecularly distinct region called the paranode. (I) Microglial cells from the spinal cord labeled with a cell type–specific antibody. Inset: Higher-magnification image of a single microglial cell labeled with a macrophage-selective marker. (A–C after Jones and Cowan, 1983; D,E, after Nishiyama et al., 2009; F,G courtesy of A.-S. LaMantia; H from Bhat et al., 2001; I courtesy of A. Light, inset courtesy of G. Matsushima.)</a:t>
            </a:r>
          </a:p>
        </p:txBody>
      </p:sp>
      <p:sp>
        <p:nvSpPr>
          <p:cNvPr id="4" name="Slide Number Placeholder 3"/>
          <p:cNvSpPr>
            <a:spLocks noGrp="1"/>
          </p:cNvSpPr>
          <p:nvPr>
            <p:ph type="sldNum" sz="quarter" idx="10"/>
          </p:nvPr>
        </p:nvSpPr>
        <p:spPr/>
        <p:txBody>
          <a:bodyPr/>
          <a:lstStyle/>
          <a:p>
            <a:fld id="{B11FA646-5BA4-2540-B87F-8ED0E4574DDD}" type="slidenum">
              <a:rPr lang="en-US" smtClean="0"/>
              <a:pPr/>
              <a:t>14</a:t>
            </a:fld>
            <a:endParaRPr lang="en-US" dirty="0"/>
          </a:p>
        </p:txBody>
      </p:sp>
    </p:spTree>
    <p:extLst>
      <p:ext uri="{BB962C8B-B14F-4D97-AF65-F5344CB8AC3E}">
        <p14:creationId xmlns:p14="http://schemas.microsoft.com/office/powerpoint/2010/main" val="2036217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A22  Cellular basis of the blood–brain barrier. </a:t>
            </a:r>
            <a:r>
              <a:rPr lang="en-US" dirty="0"/>
              <a:t>(A) Diagram of a brain capillary in cross section and reconstructed views, showing endothelial tight junctions and the investment of the capillary by astrocytic end feet. (B) Electron micrograph of boxed area in (A), showing the appearance of tight junctions between neighboring endothelial cells (arrows). (A after Goldstein and Betz, 1986; B from Peters et al., 1991.)</a:t>
            </a:r>
          </a:p>
        </p:txBody>
      </p:sp>
      <p:sp>
        <p:nvSpPr>
          <p:cNvPr id="4" name="Slide Number Placeholder 3"/>
          <p:cNvSpPr>
            <a:spLocks noGrp="1"/>
          </p:cNvSpPr>
          <p:nvPr>
            <p:ph type="sldNum" sz="quarter" idx="10"/>
          </p:nvPr>
        </p:nvSpPr>
        <p:spPr/>
        <p:txBody>
          <a:bodyPr/>
          <a:lstStyle/>
          <a:p>
            <a:fld id="{B11FA646-5BA4-2540-B87F-8ED0E4574DDD}" type="slidenum">
              <a:rPr lang="en-US" smtClean="0"/>
              <a:pPr/>
              <a:t>16</a:t>
            </a:fld>
            <a:endParaRPr lang="en-US"/>
          </a:p>
        </p:txBody>
      </p:sp>
    </p:spTree>
    <p:extLst>
      <p:ext uri="{BB962C8B-B14F-4D97-AF65-F5344CB8AC3E}">
        <p14:creationId xmlns:p14="http://schemas.microsoft.com/office/powerpoint/2010/main" val="822888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4F69F975-EA2C-8A4D-84D4-6C43ABA02176}"/>
              </a:ext>
            </a:extLst>
          </p:cNvPr>
          <p:cNvSpPr>
            <a:spLocks noGrp="1" noChangeArrowheads="1"/>
          </p:cNvSpPr>
          <p:nvPr>
            <p:ph type="sldNum" sz="quarter" idx="5"/>
          </p:nvPr>
        </p:nvSpPr>
        <p:spPr>
          <a:noFill/>
        </p:spPr>
        <p:txBody>
          <a:bodyPr/>
          <a:lstStyle>
            <a:lvl1pPr defTabSz="966788">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defTabSz="966788">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defTabSz="966788">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defTabSz="966788">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defTabSz="966788">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60B627CC-6077-BA42-ABAD-51F91134C5B1}" type="slidenum">
              <a:rPr lang="en-US" altLang="en-US" sz="1300">
                <a:latin typeface="Times" pitchFamily="2" charset="0"/>
              </a:rPr>
              <a:pPr>
                <a:spcBef>
                  <a:spcPct val="0"/>
                </a:spcBef>
              </a:pPr>
              <a:t>17</a:t>
            </a:fld>
            <a:endParaRPr lang="en-US" altLang="en-US" sz="1300">
              <a:latin typeface="Times" pitchFamily="2" charset="0"/>
            </a:endParaRPr>
          </a:p>
        </p:txBody>
      </p:sp>
      <p:sp>
        <p:nvSpPr>
          <p:cNvPr id="19458" name="Rectangle 2">
            <a:extLst>
              <a:ext uri="{FF2B5EF4-FFF2-40B4-BE49-F238E27FC236}">
                <a16:creationId xmlns:a16="http://schemas.microsoft.com/office/drawing/2014/main" id="{35551338-3AA6-2A4A-BB22-150EA6A42A9D}"/>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61A878E8-6533-594D-84D2-8997A41A4705}"/>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a:defRPr/>
            </a:pPr>
            <a:endParaRPr lang="en-US">
              <a:cs typeface="+mn-cs"/>
            </a:endParaRPr>
          </a:p>
        </p:txBody>
      </p:sp>
    </p:spTree>
    <p:extLst>
      <p:ext uri="{BB962C8B-B14F-4D97-AF65-F5344CB8AC3E}">
        <p14:creationId xmlns:p14="http://schemas.microsoft.com/office/powerpoint/2010/main" val="4043746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1.5  Glial cell types.</a:t>
            </a:r>
            <a:r>
              <a:rPr lang="en-US" dirty="0"/>
              <a:t> (A–C) Tracings of differentiated glial cells in the mature nervous system visualized using the Golgi method include an astrocyte (A), an oligodendrocyte (B), and a microglial cell (C). The three tracings are at approximately the same scale. (D) Glial stem cells in the mature nervous system include stem cells with properties of astrocytes that can give rise to neurons, astrocytes, and oligodendrocytes. (E) Another class of glial stem cell, the oligodendrocyte precursor, has a more restricted potential, giving rise primarily to differentiated oligodendrocytes. (F) Astrocytes (red) in tissue culture are labeled with an antibody against an astrocyte-specific protein. (G) Oligodendrocytes (green) in tissue culture labeled with an antibody against an oligodendrocyte-specific protein. (H) Peripheral axons are ensheathed by myelin (labeled red) except at nodes of Ranvier (see Figure 1.3G). The green label indicates ion channels (see Chapter 4) concentrated in the node; the blue label indicates a molecularly distinct region called the paranode. (I) Microglial cells from the spinal cord labeled with a cell type–specific antibody. Inset: Higher-magnification image of a single microglial cell labeled with a macrophage-selective marker. (A–C after Jones and Cowan, 1983; D,E, after Nishiyama et al., 2009; F,G courtesy of A.-S. LaMantia; H from Bhat et al., 2001; I courtesy of A. Light, inset courtesy of G. Matsushima.)</a:t>
            </a:r>
          </a:p>
        </p:txBody>
      </p:sp>
      <p:sp>
        <p:nvSpPr>
          <p:cNvPr id="4" name="Slide Number Placeholder 3"/>
          <p:cNvSpPr>
            <a:spLocks noGrp="1"/>
          </p:cNvSpPr>
          <p:nvPr>
            <p:ph type="sldNum" sz="quarter" idx="10"/>
          </p:nvPr>
        </p:nvSpPr>
        <p:spPr/>
        <p:txBody>
          <a:bodyPr/>
          <a:lstStyle/>
          <a:p>
            <a:fld id="{B11FA646-5BA4-2540-B87F-8ED0E4574DDD}" type="slidenum">
              <a:rPr lang="en-US" smtClean="0"/>
              <a:pPr/>
              <a:t>32</a:t>
            </a:fld>
            <a:endParaRPr lang="en-US" dirty="0"/>
          </a:p>
        </p:txBody>
      </p:sp>
    </p:spTree>
    <p:extLst>
      <p:ext uri="{BB962C8B-B14F-4D97-AF65-F5344CB8AC3E}">
        <p14:creationId xmlns:p14="http://schemas.microsoft.com/office/powerpoint/2010/main" val="10937010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424C6-B0D8-EB4F-81A8-95BFC53219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5659E9-5A2B-A64F-B89D-4079D1255B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C575C9-15E7-3841-8A45-A8030D7D7AD9}"/>
              </a:ext>
            </a:extLst>
          </p:cNvPr>
          <p:cNvSpPr>
            <a:spLocks noGrp="1"/>
          </p:cNvSpPr>
          <p:nvPr>
            <p:ph type="dt" sz="half" idx="10"/>
          </p:nvPr>
        </p:nvSpPr>
        <p:spPr/>
        <p:txBody>
          <a:bodyPr/>
          <a:lstStyle/>
          <a:p>
            <a:fld id="{364A3A02-5575-A247-AD64-6A6BA179F923}" type="datetimeFigureOut">
              <a:rPr lang="en-US" smtClean="0"/>
              <a:t>9/29/2022</a:t>
            </a:fld>
            <a:endParaRPr lang="en-US"/>
          </a:p>
        </p:txBody>
      </p:sp>
      <p:sp>
        <p:nvSpPr>
          <p:cNvPr id="5" name="Footer Placeholder 4">
            <a:extLst>
              <a:ext uri="{FF2B5EF4-FFF2-40B4-BE49-F238E27FC236}">
                <a16:creationId xmlns:a16="http://schemas.microsoft.com/office/drawing/2014/main" id="{6C659491-BB29-C54C-AA6A-36494E246E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D6B1A0-006A-3544-AD92-7A4332D8BF2F}"/>
              </a:ext>
            </a:extLst>
          </p:cNvPr>
          <p:cNvSpPr>
            <a:spLocks noGrp="1"/>
          </p:cNvSpPr>
          <p:nvPr>
            <p:ph type="sldNum" sz="quarter" idx="12"/>
          </p:nvPr>
        </p:nvSpPr>
        <p:spPr/>
        <p:txBody>
          <a:bodyPr/>
          <a:lstStyle/>
          <a:p>
            <a:fld id="{ED248A48-5398-6C4D-81B8-E39E99D23BE4}" type="slidenum">
              <a:rPr lang="en-US" smtClean="0"/>
              <a:t>‹#›</a:t>
            </a:fld>
            <a:endParaRPr lang="en-US"/>
          </a:p>
        </p:txBody>
      </p:sp>
    </p:spTree>
    <p:extLst>
      <p:ext uri="{BB962C8B-B14F-4D97-AF65-F5344CB8AC3E}">
        <p14:creationId xmlns:p14="http://schemas.microsoft.com/office/powerpoint/2010/main" val="2286844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E1AB9-6D12-EF41-B685-2A81B65B9C9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7DDD48-A5AA-1C4F-8A83-5EE7895B3DD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87891E-87C5-004F-81AC-F5A1AD4265A1}"/>
              </a:ext>
            </a:extLst>
          </p:cNvPr>
          <p:cNvSpPr>
            <a:spLocks noGrp="1"/>
          </p:cNvSpPr>
          <p:nvPr>
            <p:ph type="dt" sz="half" idx="10"/>
          </p:nvPr>
        </p:nvSpPr>
        <p:spPr/>
        <p:txBody>
          <a:bodyPr/>
          <a:lstStyle/>
          <a:p>
            <a:fld id="{364A3A02-5575-A247-AD64-6A6BA179F923}" type="datetimeFigureOut">
              <a:rPr lang="en-US" smtClean="0"/>
              <a:t>9/29/2022</a:t>
            </a:fld>
            <a:endParaRPr lang="en-US"/>
          </a:p>
        </p:txBody>
      </p:sp>
      <p:sp>
        <p:nvSpPr>
          <p:cNvPr id="5" name="Footer Placeholder 4">
            <a:extLst>
              <a:ext uri="{FF2B5EF4-FFF2-40B4-BE49-F238E27FC236}">
                <a16:creationId xmlns:a16="http://schemas.microsoft.com/office/drawing/2014/main" id="{9C9A5B09-1931-4041-B4D2-B8089F54CC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18AC9A-5D51-CC4E-8881-1DB85CBE488F}"/>
              </a:ext>
            </a:extLst>
          </p:cNvPr>
          <p:cNvSpPr>
            <a:spLocks noGrp="1"/>
          </p:cNvSpPr>
          <p:nvPr>
            <p:ph type="sldNum" sz="quarter" idx="12"/>
          </p:nvPr>
        </p:nvSpPr>
        <p:spPr/>
        <p:txBody>
          <a:bodyPr/>
          <a:lstStyle/>
          <a:p>
            <a:fld id="{ED248A48-5398-6C4D-81B8-E39E99D23BE4}" type="slidenum">
              <a:rPr lang="en-US" smtClean="0"/>
              <a:t>‹#›</a:t>
            </a:fld>
            <a:endParaRPr lang="en-US"/>
          </a:p>
        </p:txBody>
      </p:sp>
    </p:spTree>
    <p:extLst>
      <p:ext uri="{BB962C8B-B14F-4D97-AF65-F5344CB8AC3E}">
        <p14:creationId xmlns:p14="http://schemas.microsoft.com/office/powerpoint/2010/main" val="445259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728C13F-3EAA-8B43-B3D7-B0BFC4BC3CC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ADEF72E-AEDA-294B-BE98-1601EF118D0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EF8719-DCDF-8645-9118-4DAEE2940EB6}"/>
              </a:ext>
            </a:extLst>
          </p:cNvPr>
          <p:cNvSpPr>
            <a:spLocks noGrp="1"/>
          </p:cNvSpPr>
          <p:nvPr>
            <p:ph type="dt" sz="half" idx="10"/>
          </p:nvPr>
        </p:nvSpPr>
        <p:spPr/>
        <p:txBody>
          <a:bodyPr/>
          <a:lstStyle/>
          <a:p>
            <a:fld id="{364A3A02-5575-A247-AD64-6A6BA179F923}" type="datetimeFigureOut">
              <a:rPr lang="en-US" smtClean="0"/>
              <a:t>9/29/2022</a:t>
            </a:fld>
            <a:endParaRPr lang="en-US"/>
          </a:p>
        </p:txBody>
      </p:sp>
      <p:sp>
        <p:nvSpPr>
          <p:cNvPr id="5" name="Footer Placeholder 4">
            <a:extLst>
              <a:ext uri="{FF2B5EF4-FFF2-40B4-BE49-F238E27FC236}">
                <a16:creationId xmlns:a16="http://schemas.microsoft.com/office/drawing/2014/main" id="{DE05F2AF-815C-8E4E-8A02-D6B11447CC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4249D8-170A-B14C-B7ED-8801745457E5}"/>
              </a:ext>
            </a:extLst>
          </p:cNvPr>
          <p:cNvSpPr>
            <a:spLocks noGrp="1"/>
          </p:cNvSpPr>
          <p:nvPr>
            <p:ph type="sldNum" sz="quarter" idx="12"/>
          </p:nvPr>
        </p:nvSpPr>
        <p:spPr/>
        <p:txBody>
          <a:bodyPr/>
          <a:lstStyle/>
          <a:p>
            <a:fld id="{ED248A48-5398-6C4D-81B8-E39E99D23BE4}" type="slidenum">
              <a:rPr lang="en-US" smtClean="0"/>
              <a:t>‹#›</a:t>
            </a:fld>
            <a:endParaRPr lang="en-US"/>
          </a:p>
        </p:txBody>
      </p:sp>
    </p:spTree>
    <p:extLst>
      <p:ext uri="{BB962C8B-B14F-4D97-AF65-F5344CB8AC3E}">
        <p14:creationId xmlns:p14="http://schemas.microsoft.com/office/powerpoint/2010/main" val="3602021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1FB1E-AF35-5E48-AB3B-2C7D566FF0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0AF928-C6CB-1E48-BAB8-DAC7E361A3F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198A98-9407-4A4A-8BAE-1E38C9BCC58C}"/>
              </a:ext>
            </a:extLst>
          </p:cNvPr>
          <p:cNvSpPr>
            <a:spLocks noGrp="1"/>
          </p:cNvSpPr>
          <p:nvPr>
            <p:ph type="dt" sz="half" idx="10"/>
          </p:nvPr>
        </p:nvSpPr>
        <p:spPr/>
        <p:txBody>
          <a:bodyPr/>
          <a:lstStyle/>
          <a:p>
            <a:fld id="{364A3A02-5575-A247-AD64-6A6BA179F923}" type="datetimeFigureOut">
              <a:rPr lang="en-US" smtClean="0"/>
              <a:t>9/29/2022</a:t>
            </a:fld>
            <a:endParaRPr lang="en-US"/>
          </a:p>
        </p:txBody>
      </p:sp>
      <p:sp>
        <p:nvSpPr>
          <p:cNvPr id="5" name="Footer Placeholder 4">
            <a:extLst>
              <a:ext uri="{FF2B5EF4-FFF2-40B4-BE49-F238E27FC236}">
                <a16:creationId xmlns:a16="http://schemas.microsoft.com/office/drawing/2014/main" id="{3F91F80E-8EBF-8D48-854E-CE49FBA073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0DBB45-54C8-CA4F-8411-9267E31BE6DA}"/>
              </a:ext>
            </a:extLst>
          </p:cNvPr>
          <p:cNvSpPr>
            <a:spLocks noGrp="1"/>
          </p:cNvSpPr>
          <p:nvPr>
            <p:ph type="sldNum" sz="quarter" idx="12"/>
          </p:nvPr>
        </p:nvSpPr>
        <p:spPr/>
        <p:txBody>
          <a:bodyPr/>
          <a:lstStyle/>
          <a:p>
            <a:fld id="{ED248A48-5398-6C4D-81B8-E39E99D23BE4}" type="slidenum">
              <a:rPr lang="en-US" smtClean="0"/>
              <a:t>‹#›</a:t>
            </a:fld>
            <a:endParaRPr lang="en-US"/>
          </a:p>
        </p:txBody>
      </p:sp>
    </p:spTree>
    <p:extLst>
      <p:ext uri="{BB962C8B-B14F-4D97-AF65-F5344CB8AC3E}">
        <p14:creationId xmlns:p14="http://schemas.microsoft.com/office/powerpoint/2010/main" val="2167472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5D4EC-81E5-3841-B10F-9C71C192A32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A6E171-FC82-4E45-96D4-8A4523DA6C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19B03C3-1EFD-6848-A2C6-2EB886D64823}"/>
              </a:ext>
            </a:extLst>
          </p:cNvPr>
          <p:cNvSpPr>
            <a:spLocks noGrp="1"/>
          </p:cNvSpPr>
          <p:nvPr>
            <p:ph type="dt" sz="half" idx="10"/>
          </p:nvPr>
        </p:nvSpPr>
        <p:spPr/>
        <p:txBody>
          <a:bodyPr/>
          <a:lstStyle/>
          <a:p>
            <a:fld id="{364A3A02-5575-A247-AD64-6A6BA179F923}" type="datetimeFigureOut">
              <a:rPr lang="en-US" smtClean="0"/>
              <a:t>9/29/2022</a:t>
            </a:fld>
            <a:endParaRPr lang="en-US"/>
          </a:p>
        </p:txBody>
      </p:sp>
      <p:sp>
        <p:nvSpPr>
          <p:cNvPr id="5" name="Footer Placeholder 4">
            <a:extLst>
              <a:ext uri="{FF2B5EF4-FFF2-40B4-BE49-F238E27FC236}">
                <a16:creationId xmlns:a16="http://schemas.microsoft.com/office/drawing/2014/main" id="{06641A94-565C-4341-B067-FC349ECCD3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D0CD7B-0A73-274D-9F83-DC3303A7F7C6}"/>
              </a:ext>
            </a:extLst>
          </p:cNvPr>
          <p:cNvSpPr>
            <a:spLocks noGrp="1"/>
          </p:cNvSpPr>
          <p:nvPr>
            <p:ph type="sldNum" sz="quarter" idx="12"/>
          </p:nvPr>
        </p:nvSpPr>
        <p:spPr/>
        <p:txBody>
          <a:bodyPr/>
          <a:lstStyle/>
          <a:p>
            <a:fld id="{ED248A48-5398-6C4D-81B8-E39E99D23BE4}" type="slidenum">
              <a:rPr lang="en-US" smtClean="0"/>
              <a:t>‹#›</a:t>
            </a:fld>
            <a:endParaRPr lang="en-US"/>
          </a:p>
        </p:txBody>
      </p:sp>
    </p:spTree>
    <p:extLst>
      <p:ext uri="{BB962C8B-B14F-4D97-AF65-F5344CB8AC3E}">
        <p14:creationId xmlns:p14="http://schemas.microsoft.com/office/powerpoint/2010/main" val="6617117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7BCC7-9619-0C48-937A-2F013CBDBF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E96DE8-51B3-7147-8F70-1CC717C97A8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CC1F47-8FDB-8947-9C04-D8603C71E8D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FEA534-6432-4442-95DF-F472FCF06262}"/>
              </a:ext>
            </a:extLst>
          </p:cNvPr>
          <p:cNvSpPr>
            <a:spLocks noGrp="1"/>
          </p:cNvSpPr>
          <p:nvPr>
            <p:ph type="dt" sz="half" idx="10"/>
          </p:nvPr>
        </p:nvSpPr>
        <p:spPr/>
        <p:txBody>
          <a:bodyPr/>
          <a:lstStyle/>
          <a:p>
            <a:fld id="{364A3A02-5575-A247-AD64-6A6BA179F923}" type="datetimeFigureOut">
              <a:rPr lang="en-US" smtClean="0"/>
              <a:t>9/29/2022</a:t>
            </a:fld>
            <a:endParaRPr lang="en-US"/>
          </a:p>
        </p:txBody>
      </p:sp>
      <p:sp>
        <p:nvSpPr>
          <p:cNvPr id="6" name="Footer Placeholder 5">
            <a:extLst>
              <a:ext uri="{FF2B5EF4-FFF2-40B4-BE49-F238E27FC236}">
                <a16:creationId xmlns:a16="http://schemas.microsoft.com/office/drawing/2014/main" id="{8743B0A4-1BB9-EB4C-9037-89D1DD3480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EFFFFF-E109-C34C-B6E4-259D10142CDF}"/>
              </a:ext>
            </a:extLst>
          </p:cNvPr>
          <p:cNvSpPr>
            <a:spLocks noGrp="1"/>
          </p:cNvSpPr>
          <p:nvPr>
            <p:ph type="sldNum" sz="quarter" idx="12"/>
          </p:nvPr>
        </p:nvSpPr>
        <p:spPr/>
        <p:txBody>
          <a:bodyPr/>
          <a:lstStyle/>
          <a:p>
            <a:fld id="{ED248A48-5398-6C4D-81B8-E39E99D23BE4}" type="slidenum">
              <a:rPr lang="en-US" smtClean="0"/>
              <a:t>‹#›</a:t>
            </a:fld>
            <a:endParaRPr lang="en-US"/>
          </a:p>
        </p:txBody>
      </p:sp>
    </p:spTree>
    <p:extLst>
      <p:ext uri="{BB962C8B-B14F-4D97-AF65-F5344CB8AC3E}">
        <p14:creationId xmlns:p14="http://schemas.microsoft.com/office/powerpoint/2010/main" val="695798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A642F-A11C-9048-AC18-28566009FE6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C29FA79-15E6-174B-AD2E-B25383EA55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4212534-362E-3644-AF72-740AAD993FB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0C1FA97-E915-1148-8A51-6A3952BF7CA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A18CE08-9532-B946-B68C-0036F4B3550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684C391-8FDF-5140-B6A6-257E64479F49}"/>
              </a:ext>
            </a:extLst>
          </p:cNvPr>
          <p:cNvSpPr>
            <a:spLocks noGrp="1"/>
          </p:cNvSpPr>
          <p:nvPr>
            <p:ph type="dt" sz="half" idx="10"/>
          </p:nvPr>
        </p:nvSpPr>
        <p:spPr/>
        <p:txBody>
          <a:bodyPr/>
          <a:lstStyle/>
          <a:p>
            <a:fld id="{364A3A02-5575-A247-AD64-6A6BA179F923}" type="datetimeFigureOut">
              <a:rPr lang="en-US" smtClean="0"/>
              <a:t>9/29/2022</a:t>
            </a:fld>
            <a:endParaRPr lang="en-US"/>
          </a:p>
        </p:txBody>
      </p:sp>
      <p:sp>
        <p:nvSpPr>
          <p:cNvPr id="8" name="Footer Placeholder 7">
            <a:extLst>
              <a:ext uri="{FF2B5EF4-FFF2-40B4-BE49-F238E27FC236}">
                <a16:creationId xmlns:a16="http://schemas.microsoft.com/office/drawing/2014/main" id="{A94B989D-D9E4-4240-AE0A-DAF5ADED03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72B9508-F97D-0042-AF6D-612AD08843DD}"/>
              </a:ext>
            </a:extLst>
          </p:cNvPr>
          <p:cNvSpPr>
            <a:spLocks noGrp="1"/>
          </p:cNvSpPr>
          <p:nvPr>
            <p:ph type="sldNum" sz="quarter" idx="12"/>
          </p:nvPr>
        </p:nvSpPr>
        <p:spPr/>
        <p:txBody>
          <a:bodyPr/>
          <a:lstStyle/>
          <a:p>
            <a:fld id="{ED248A48-5398-6C4D-81B8-E39E99D23BE4}" type="slidenum">
              <a:rPr lang="en-US" smtClean="0"/>
              <a:t>‹#›</a:t>
            </a:fld>
            <a:endParaRPr lang="en-US"/>
          </a:p>
        </p:txBody>
      </p:sp>
    </p:spTree>
    <p:extLst>
      <p:ext uri="{BB962C8B-B14F-4D97-AF65-F5344CB8AC3E}">
        <p14:creationId xmlns:p14="http://schemas.microsoft.com/office/powerpoint/2010/main" val="3217396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0823A-F1FA-5A4D-BE54-81C4B88B745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3B2DE5-5332-4F47-8DDA-CDB2085E103B}"/>
              </a:ext>
            </a:extLst>
          </p:cNvPr>
          <p:cNvSpPr>
            <a:spLocks noGrp="1"/>
          </p:cNvSpPr>
          <p:nvPr>
            <p:ph type="dt" sz="half" idx="10"/>
          </p:nvPr>
        </p:nvSpPr>
        <p:spPr/>
        <p:txBody>
          <a:bodyPr/>
          <a:lstStyle/>
          <a:p>
            <a:fld id="{364A3A02-5575-A247-AD64-6A6BA179F923}" type="datetimeFigureOut">
              <a:rPr lang="en-US" smtClean="0"/>
              <a:t>9/29/2022</a:t>
            </a:fld>
            <a:endParaRPr lang="en-US"/>
          </a:p>
        </p:txBody>
      </p:sp>
      <p:sp>
        <p:nvSpPr>
          <p:cNvPr id="4" name="Footer Placeholder 3">
            <a:extLst>
              <a:ext uri="{FF2B5EF4-FFF2-40B4-BE49-F238E27FC236}">
                <a16:creationId xmlns:a16="http://schemas.microsoft.com/office/drawing/2014/main" id="{917BC6FE-D23B-E843-AA08-A42603C597B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E44031-EB0E-AC4B-A48E-C89FFB7A47EF}"/>
              </a:ext>
            </a:extLst>
          </p:cNvPr>
          <p:cNvSpPr>
            <a:spLocks noGrp="1"/>
          </p:cNvSpPr>
          <p:nvPr>
            <p:ph type="sldNum" sz="quarter" idx="12"/>
          </p:nvPr>
        </p:nvSpPr>
        <p:spPr/>
        <p:txBody>
          <a:bodyPr/>
          <a:lstStyle/>
          <a:p>
            <a:fld id="{ED248A48-5398-6C4D-81B8-E39E99D23BE4}" type="slidenum">
              <a:rPr lang="en-US" smtClean="0"/>
              <a:t>‹#›</a:t>
            </a:fld>
            <a:endParaRPr lang="en-US"/>
          </a:p>
        </p:txBody>
      </p:sp>
    </p:spTree>
    <p:extLst>
      <p:ext uri="{BB962C8B-B14F-4D97-AF65-F5344CB8AC3E}">
        <p14:creationId xmlns:p14="http://schemas.microsoft.com/office/powerpoint/2010/main" val="2883155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103A4A-3129-9B4F-927B-B093BB25F0F8}"/>
              </a:ext>
            </a:extLst>
          </p:cNvPr>
          <p:cNvSpPr>
            <a:spLocks noGrp="1"/>
          </p:cNvSpPr>
          <p:nvPr>
            <p:ph type="dt" sz="half" idx="10"/>
          </p:nvPr>
        </p:nvSpPr>
        <p:spPr/>
        <p:txBody>
          <a:bodyPr/>
          <a:lstStyle/>
          <a:p>
            <a:fld id="{364A3A02-5575-A247-AD64-6A6BA179F923}" type="datetimeFigureOut">
              <a:rPr lang="en-US" smtClean="0"/>
              <a:t>9/29/2022</a:t>
            </a:fld>
            <a:endParaRPr lang="en-US"/>
          </a:p>
        </p:txBody>
      </p:sp>
      <p:sp>
        <p:nvSpPr>
          <p:cNvPr id="3" name="Footer Placeholder 2">
            <a:extLst>
              <a:ext uri="{FF2B5EF4-FFF2-40B4-BE49-F238E27FC236}">
                <a16:creationId xmlns:a16="http://schemas.microsoft.com/office/drawing/2014/main" id="{C5203FDE-E5BD-F94B-A5AD-630E65696B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440BF78-E7B5-5E44-8FD5-5D4CECF792BB}"/>
              </a:ext>
            </a:extLst>
          </p:cNvPr>
          <p:cNvSpPr>
            <a:spLocks noGrp="1"/>
          </p:cNvSpPr>
          <p:nvPr>
            <p:ph type="sldNum" sz="quarter" idx="12"/>
          </p:nvPr>
        </p:nvSpPr>
        <p:spPr/>
        <p:txBody>
          <a:bodyPr/>
          <a:lstStyle/>
          <a:p>
            <a:fld id="{ED248A48-5398-6C4D-81B8-E39E99D23BE4}" type="slidenum">
              <a:rPr lang="en-US" smtClean="0"/>
              <a:t>‹#›</a:t>
            </a:fld>
            <a:endParaRPr lang="en-US"/>
          </a:p>
        </p:txBody>
      </p:sp>
    </p:spTree>
    <p:extLst>
      <p:ext uri="{BB962C8B-B14F-4D97-AF65-F5344CB8AC3E}">
        <p14:creationId xmlns:p14="http://schemas.microsoft.com/office/powerpoint/2010/main" val="960414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D4498-F1A4-C946-9658-B1379B6C59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1879869-838C-7D4A-A129-CC394F3CB1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065C958-59F9-D64D-89C3-FFA5C915BC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008C0CC-3101-2F42-943D-75A62E7625B7}"/>
              </a:ext>
            </a:extLst>
          </p:cNvPr>
          <p:cNvSpPr>
            <a:spLocks noGrp="1"/>
          </p:cNvSpPr>
          <p:nvPr>
            <p:ph type="dt" sz="half" idx="10"/>
          </p:nvPr>
        </p:nvSpPr>
        <p:spPr/>
        <p:txBody>
          <a:bodyPr/>
          <a:lstStyle/>
          <a:p>
            <a:fld id="{364A3A02-5575-A247-AD64-6A6BA179F923}" type="datetimeFigureOut">
              <a:rPr lang="en-US" smtClean="0"/>
              <a:t>9/29/2022</a:t>
            </a:fld>
            <a:endParaRPr lang="en-US"/>
          </a:p>
        </p:txBody>
      </p:sp>
      <p:sp>
        <p:nvSpPr>
          <p:cNvPr id="6" name="Footer Placeholder 5">
            <a:extLst>
              <a:ext uri="{FF2B5EF4-FFF2-40B4-BE49-F238E27FC236}">
                <a16:creationId xmlns:a16="http://schemas.microsoft.com/office/drawing/2014/main" id="{EC9714E2-33E7-5F4D-9563-F71F5D1518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D19605-417C-DF40-95F1-A095B30A86F3}"/>
              </a:ext>
            </a:extLst>
          </p:cNvPr>
          <p:cNvSpPr>
            <a:spLocks noGrp="1"/>
          </p:cNvSpPr>
          <p:nvPr>
            <p:ph type="sldNum" sz="quarter" idx="12"/>
          </p:nvPr>
        </p:nvSpPr>
        <p:spPr/>
        <p:txBody>
          <a:bodyPr/>
          <a:lstStyle/>
          <a:p>
            <a:fld id="{ED248A48-5398-6C4D-81B8-E39E99D23BE4}" type="slidenum">
              <a:rPr lang="en-US" smtClean="0"/>
              <a:t>‹#›</a:t>
            </a:fld>
            <a:endParaRPr lang="en-US"/>
          </a:p>
        </p:txBody>
      </p:sp>
    </p:spTree>
    <p:extLst>
      <p:ext uri="{BB962C8B-B14F-4D97-AF65-F5344CB8AC3E}">
        <p14:creationId xmlns:p14="http://schemas.microsoft.com/office/powerpoint/2010/main" val="2477168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75A87-DAB5-2541-824B-BBB6F3806D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BFCC70E-D583-DE4A-B6F0-7F0369FED1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25BCD3-A616-2B40-A5F6-CF0E0C9740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73BCC60-3BE9-4A48-BDF5-BFB661037B58}"/>
              </a:ext>
            </a:extLst>
          </p:cNvPr>
          <p:cNvSpPr>
            <a:spLocks noGrp="1"/>
          </p:cNvSpPr>
          <p:nvPr>
            <p:ph type="dt" sz="half" idx="10"/>
          </p:nvPr>
        </p:nvSpPr>
        <p:spPr/>
        <p:txBody>
          <a:bodyPr/>
          <a:lstStyle/>
          <a:p>
            <a:fld id="{364A3A02-5575-A247-AD64-6A6BA179F923}" type="datetimeFigureOut">
              <a:rPr lang="en-US" smtClean="0"/>
              <a:t>9/29/2022</a:t>
            </a:fld>
            <a:endParaRPr lang="en-US"/>
          </a:p>
        </p:txBody>
      </p:sp>
      <p:sp>
        <p:nvSpPr>
          <p:cNvPr id="6" name="Footer Placeholder 5">
            <a:extLst>
              <a:ext uri="{FF2B5EF4-FFF2-40B4-BE49-F238E27FC236}">
                <a16:creationId xmlns:a16="http://schemas.microsoft.com/office/drawing/2014/main" id="{47CF4470-7A22-8B48-83BD-F7F16E97ED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998814-2716-A846-9502-DB5BFB731AD1}"/>
              </a:ext>
            </a:extLst>
          </p:cNvPr>
          <p:cNvSpPr>
            <a:spLocks noGrp="1"/>
          </p:cNvSpPr>
          <p:nvPr>
            <p:ph type="sldNum" sz="quarter" idx="12"/>
          </p:nvPr>
        </p:nvSpPr>
        <p:spPr/>
        <p:txBody>
          <a:bodyPr/>
          <a:lstStyle/>
          <a:p>
            <a:fld id="{ED248A48-5398-6C4D-81B8-E39E99D23BE4}" type="slidenum">
              <a:rPr lang="en-US" smtClean="0"/>
              <a:t>‹#›</a:t>
            </a:fld>
            <a:endParaRPr lang="en-US"/>
          </a:p>
        </p:txBody>
      </p:sp>
    </p:spTree>
    <p:extLst>
      <p:ext uri="{BB962C8B-B14F-4D97-AF65-F5344CB8AC3E}">
        <p14:creationId xmlns:p14="http://schemas.microsoft.com/office/powerpoint/2010/main" val="35158645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3EC127-6505-7945-A178-7D453057C5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A7308F9-72B5-A649-A87B-41AA6852B8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A2AAD5-34B3-3049-849C-88249551C0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4A3A02-5575-A247-AD64-6A6BA179F923}" type="datetimeFigureOut">
              <a:rPr lang="en-US" smtClean="0"/>
              <a:t>9/29/2022</a:t>
            </a:fld>
            <a:endParaRPr lang="en-US"/>
          </a:p>
        </p:txBody>
      </p:sp>
      <p:sp>
        <p:nvSpPr>
          <p:cNvPr id="5" name="Footer Placeholder 4">
            <a:extLst>
              <a:ext uri="{FF2B5EF4-FFF2-40B4-BE49-F238E27FC236}">
                <a16:creationId xmlns:a16="http://schemas.microsoft.com/office/drawing/2014/main" id="{20BCAEA3-FAC6-4240-9A67-7332FFA3164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8661837-46F9-4047-B5FE-BBDE6B598B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248A48-5398-6C4D-81B8-E39E99D23BE4}" type="slidenum">
              <a:rPr lang="en-US" smtClean="0"/>
              <a:t>‹#›</a:t>
            </a:fld>
            <a:endParaRPr lang="en-US"/>
          </a:p>
        </p:txBody>
      </p:sp>
    </p:spTree>
    <p:extLst>
      <p:ext uri="{BB962C8B-B14F-4D97-AF65-F5344CB8AC3E}">
        <p14:creationId xmlns:p14="http://schemas.microsoft.com/office/powerpoint/2010/main" val="5414808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gi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7CAFA-89D7-DF4D-AD5A-D8C6ADCFB401}"/>
              </a:ext>
            </a:extLst>
          </p:cNvPr>
          <p:cNvSpPr>
            <a:spLocks noGrp="1"/>
          </p:cNvSpPr>
          <p:nvPr>
            <p:ph type="title"/>
          </p:nvPr>
        </p:nvSpPr>
        <p:spPr>
          <a:xfrm>
            <a:off x="2152650" y="1650640"/>
            <a:ext cx="7886700" cy="994172"/>
          </a:xfrm>
        </p:spPr>
        <p:txBody>
          <a:bodyPr>
            <a:normAutofit fontScale="90000"/>
          </a:bodyPr>
          <a:lstStyle/>
          <a:p>
            <a:pPr algn="ctr"/>
            <a:r>
              <a:rPr lang="en-US" dirty="0"/>
              <a:t>BMD ENG 301</a:t>
            </a:r>
            <a:br>
              <a:rPr lang="en-US" dirty="0"/>
            </a:br>
            <a:r>
              <a:rPr lang="en-US" dirty="0"/>
              <a:t>Quantitative Systems Physiology</a:t>
            </a:r>
            <a:br>
              <a:rPr lang="en-US" dirty="0"/>
            </a:br>
            <a:r>
              <a:rPr lang="en-US" dirty="0"/>
              <a:t>(Nervous System)</a:t>
            </a:r>
          </a:p>
        </p:txBody>
      </p:sp>
      <p:sp>
        <p:nvSpPr>
          <p:cNvPr id="3" name="Content Placeholder 2">
            <a:extLst>
              <a:ext uri="{FF2B5EF4-FFF2-40B4-BE49-F238E27FC236}">
                <a16:creationId xmlns:a16="http://schemas.microsoft.com/office/drawing/2014/main" id="{50A05605-E2AE-014A-AA96-33A30144174B}"/>
              </a:ext>
            </a:extLst>
          </p:cNvPr>
          <p:cNvSpPr>
            <a:spLocks noGrp="1"/>
          </p:cNvSpPr>
          <p:nvPr>
            <p:ph idx="1"/>
          </p:nvPr>
        </p:nvSpPr>
        <p:spPr>
          <a:xfrm>
            <a:off x="2152650" y="3049659"/>
            <a:ext cx="7886700" cy="3263504"/>
          </a:xfrm>
        </p:spPr>
        <p:txBody>
          <a:bodyPr vert="horz" lIns="91440" tIns="45720" rIns="91440" bIns="45720" rtlCol="0" anchor="t">
            <a:normAutofit/>
          </a:bodyPr>
          <a:lstStyle/>
          <a:p>
            <a:pPr marL="0" indent="0" algn="ctr">
              <a:buNone/>
            </a:pPr>
            <a:endParaRPr lang="en-US" dirty="0"/>
          </a:p>
          <a:p>
            <a:pPr marL="0" indent="0" algn="ctr">
              <a:buNone/>
            </a:pPr>
            <a:r>
              <a:rPr lang="en-US" dirty="0"/>
              <a:t>Lecture 4:  Glial Cells</a:t>
            </a:r>
          </a:p>
          <a:p>
            <a:pPr marL="0" indent="0" algn="ctr">
              <a:buNone/>
            </a:pPr>
            <a:r>
              <a:rPr lang="en-US" dirty="0">
                <a:cs typeface="Calibri"/>
              </a:rPr>
              <a:t>2022_v1</a:t>
            </a:r>
          </a:p>
          <a:p>
            <a:pPr marL="0" indent="0" algn="ctr">
              <a:buNone/>
            </a:pPr>
            <a:endParaRPr lang="en-US" dirty="0"/>
          </a:p>
          <a:p>
            <a:pPr marL="0" indent="0" algn="ctr">
              <a:buNone/>
            </a:pPr>
            <a:endParaRPr lang="en-US" dirty="0"/>
          </a:p>
          <a:p>
            <a:pPr marL="0" indent="0" algn="ctr">
              <a:buNone/>
            </a:pPr>
            <a:r>
              <a:rPr lang="en-US" dirty="0"/>
              <a:t>Professor Malcolm A. MacIver</a:t>
            </a:r>
          </a:p>
        </p:txBody>
      </p:sp>
    </p:spTree>
    <p:extLst>
      <p:ext uri="{BB962C8B-B14F-4D97-AF65-F5344CB8AC3E}">
        <p14:creationId xmlns:p14="http://schemas.microsoft.com/office/powerpoint/2010/main" val="3090806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Microglial Cell</a:t>
            </a:r>
          </a:p>
        </p:txBody>
      </p:sp>
      <p:pic>
        <p:nvPicPr>
          <p:cNvPr id="4" name="Picture 3" descr="attacksilent.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2382" y="1404760"/>
            <a:ext cx="6664364" cy="5039925"/>
          </a:xfrm>
          <a:prstGeom prst="rect">
            <a:avLst/>
          </a:prstGeom>
        </p:spPr>
      </p:pic>
      <p:sp>
        <p:nvSpPr>
          <p:cNvPr id="3" name="TextBox 2">
            <a:extLst>
              <a:ext uri="{FF2B5EF4-FFF2-40B4-BE49-F238E27FC236}">
                <a16:creationId xmlns:a16="http://schemas.microsoft.com/office/drawing/2014/main" id="{49A4427B-AFFD-BB4B-8600-CEC232FEE109}"/>
              </a:ext>
            </a:extLst>
          </p:cNvPr>
          <p:cNvSpPr txBox="1"/>
          <p:nvPr/>
        </p:nvSpPr>
        <p:spPr>
          <a:xfrm>
            <a:off x="655254" y="1690688"/>
            <a:ext cx="3112390" cy="1938992"/>
          </a:xfrm>
          <a:prstGeom prst="rect">
            <a:avLst/>
          </a:prstGeom>
          <a:noFill/>
        </p:spPr>
        <p:txBody>
          <a:bodyPr wrap="none" rtlCol="0">
            <a:spAutoFit/>
          </a:bodyPr>
          <a:lstStyle/>
          <a:p>
            <a:r>
              <a:rPr lang="en-US" sz="2400" u="sng" dirty="0"/>
              <a:t>Cleaning To Do List</a:t>
            </a:r>
          </a:p>
          <a:p>
            <a:endParaRPr lang="en-US" sz="2400" dirty="0"/>
          </a:p>
          <a:p>
            <a:pPr marL="342900" indent="-342900">
              <a:buFont typeface="Arial" panose="020B0604020202020204" pitchFamily="34" charset="0"/>
              <a:buChar char="•"/>
            </a:pPr>
            <a:r>
              <a:rPr lang="en-US" sz="2400" dirty="0"/>
              <a:t>Remove injured cells</a:t>
            </a:r>
          </a:p>
          <a:p>
            <a:pPr marL="342900" indent="-342900">
              <a:buFont typeface="Arial" panose="020B0604020202020204" pitchFamily="34" charset="0"/>
              <a:buChar char="•"/>
            </a:pPr>
            <a:r>
              <a:rPr lang="en-US" sz="2400" dirty="0"/>
              <a:t>Fight infections</a:t>
            </a:r>
          </a:p>
          <a:p>
            <a:pPr marL="342900" indent="-342900">
              <a:buFont typeface="Arial" panose="020B0604020202020204" pitchFamily="34" charset="0"/>
              <a:buChar char="•"/>
            </a:pPr>
            <a:r>
              <a:rPr lang="en-US" sz="2400" dirty="0"/>
              <a:t>Eliminate memories</a:t>
            </a:r>
          </a:p>
        </p:txBody>
      </p:sp>
      <p:pic>
        <p:nvPicPr>
          <p:cNvPr id="6" name="Picture 5">
            <a:extLst>
              <a:ext uri="{FF2B5EF4-FFF2-40B4-BE49-F238E27FC236}">
                <a16:creationId xmlns:a16="http://schemas.microsoft.com/office/drawing/2014/main" id="{EDD35D28-E4DA-3449-8716-1742E602E0F0}"/>
              </a:ext>
            </a:extLst>
          </p:cNvPr>
          <p:cNvPicPr>
            <a:picLocks noChangeAspect="1"/>
          </p:cNvPicPr>
          <p:nvPr/>
        </p:nvPicPr>
        <p:blipFill>
          <a:blip r:embed="rId3"/>
          <a:stretch>
            <a:fillRect/>
          </a:stretch>
        </p:blipFill>
        <p:spPr>
          <a:xfrm>
            <a:off x="1100199" y="4107914"/>
            <a:ext cx="2222500" cy="2222500"/>
          </a:xfrm>
          <a:prstGeom prst="rect">
            <a:avLst/>
          </a:prstGeom>
        </p:spPr>
      </p:pic>
      <p:pic>
        <p:nvPicPr>
          <p:cNvPr id="8" name="Picture 7">
            <a:extLst>
              <a:ext uri="{FF2B5EF4-FFF2-40B4-BE49-F238E27FC236}">
                <a16:creationId xmlns:a16="http://schemas.microsoft.com/office/drawing/2014/main" id="{0FE9EE42-A0B9-D840-9581-E1105977F2E4}"/>
              </a:ext>
            </a:extLst>
          </p:cNvPr>
          <p:cNvPicPr>
            <a:picLocks noChangeAspect="1"/>
          </p:cNvPicPr>
          <p:nvPr/>
        </p:nvPicPr>
        <p:blipFill>
          <a:blip r:embed="rId4"/>
          <a:stretch>
            <a:fillRect/>
          </a:stretch>
        </p:blipFill>
        <p:spPr>
          <a:xfrm>
            <a:off x="9021232" y="166776"/>
            <a:ext cx="2154501" cy="1436334"/>
          </a:xfrm>
          <a:prstGeom prst="rect">
            <a:avLst/>
          </a:prstGeom>
        </p:spPr>
      </p:pic>
      <p:pic>
        <p:nvPicPr>
          <p:cNvPr id="10" name="Picture 9">
            <a:extLst>
              <a:ext uri="{FF2B5EF4-FFF2-40B4-BE49-F238E27FC236}">
                <a16:creationId xmlns:a16="http://schemas.microsoft.com/office/drawing/2014/main" id="{62DE5360-382E-CE4A-A1BF-C420128071C7}"/>
              </a:ext>
            </a:extLst>
          </p:cNvPr>
          <p:cNvPicPr>
            <a:picLocks noChangeAspect="1"/>
          </p:cNvPicPr>
          <p:nvPr/>
        </p:nvPicPr>
        <p:blipFill>
          <a:blip r:embed="rId5"/>
          <a:stretch>
            <a:fillRect/>
          </a:stretch>
        </p:blipFill>
        <p:spPr>
          <a:xfrm>
            <a:off x="4872382" y="1603110"/>
            <a:ext cx="1896014" cy="1339850"/>
          </a:xfrm>
          <a:prstGeom prst="rect">
            <a:avLst/>
          </a:prstGeom>
        </p:spPr>
      </p:pic>
      <p:pic>
        <p:nvPicPr>
          <p:cNvPr id="12" name="Picture 11">
            <a:extLst>
              <a:ext uri="{FF2B5EF4-FFF2-40B4-BE49-F238E27FC236}">
                <a16:creationId xmlns:a16="http://schemas.microsoft.com/office/drawing/2014/main" id="{AA11E9D7-2D74-B345-A16E-4E1DF78C1C1E}"/>
              </a:ext>
            </a:extLst>
          </p:cNvPr>
          <p:cNvPicPr>
            <a:picLocks noChangeAspect="1"/>
          </p:cNvPicPr>
          <p:nvPr/>
        </p:nvPicPr>
        <p:blipFill>
          <a:blip r:embed="rId6"/>
          <a:stretch>
            <a:fillRect/>
          </a:stretch>
        </p:blipFill>
        <p:spPr>
          <a:xfrm>
            <a:off x="9796875" y="5571067"/>
            <a:ext cx="2395125" cy="1286933"/>
          </a:xfrm>
          <a:prstGeom prst="rect">
            <a:avLst/>
          </a:prstGeom>
        </p:spPr>
      </p:pic>
    </p:spTree>
    <p:extLst>
      <p:ext uri="{BB962C8B-B14F-4D97-AF65-F5344CB8AC3E}">
        <p14:creationId xmlns:p14="http://schemas.microsoft.com/office/powerpoint/2010/main" val="875686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microglial-activation-sequence.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7484" y="1053871"/>
            <a:ext cx="8318780" cy="4662387"/>
          </a:xfrm>
          <a:prstGeom prst="rect">
            <a:avLst/>
          </a:prstGeom>
        </p:spPr>
      </p:pic>
    </p:spTree>
    <p:extLst>
      <p:ext uri="{BB962C8B-B14F-4D97-AF65-F5344CB8AC3E}">
        <p14:creationId xmlns:p14="http://schemas.microsoft.com/office/powerpoint/2010/main" val="2490035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ri3086-f4.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2801" y="523967"/>
            <a:ext cx="8890000" cy="5892800"/>
          </a:xfrm>
          <a:prstGeom prst="rect">
            <a:avLst/>
          </a:prstGeom>
        </p:spPr>
      </p:pic>
    </p:spTree>
    <p:extLst>
      <p:ext uri="{BB962C8B-B14F-4D97-AF65-F5344CB8AC3E}">
        <p14:creationId xmlns:p14="http://schemas.microsoft.com/office/powerpoint/2010/main" val="1850207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2.larg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1942" y="0"/>
            <a:ext cx="9106058" cy="6858000"/>
          </a:xfrm>
          <a:prstGeom prst="rect">
            <a:avLst/>
          </a:prstGeom>
        </p:spPr>
      </p:pic>
    </p:spTree>
    <p:extLst>
      <p:ext uri="{BB962C8B-B14F-4D97-AF65-F5344CB8AC3E}">
        <p14:creationId xmlns:p14="http://schemas.microsoft.com/office/powerpoint/2010/main" val="6568280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521983"/>
            <a:ext cx="8534400" cy="6132576"/>
          </a:xfrm>
          <a:prstGeom prst="rect">
            <a:avLst/>
          </a:prstGeom>
          <a:noFill/>
          <a:ln>
            <a:noFill/>
          </a:ln>
        </p:spPr>
      </p:pic>
    </p:spTree>
    <p:extLst>
      <p:ext uri="{BB962C8B-B14F-4D97-AF65-F5344CB8AC3E}">
        <p14:creationId xmlns:p14="http://schemas.microsoft.com/office/powerpoint/2010/main" val="488531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Blood-brain barrier</a:t>
            </a:r>
          </a:p>
        </p:txBody>
      </p:sp>
      <p:pic>
        <p:nvPicPr>
          <p:cNvPr id="4"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828801"/>
            <a:ext cx="2819400" cy="1954213"/>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4070917"/>
            <a:ext cx="4855070" cy="2512331"/>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6"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9188" y="1828801"/>
            <a:ext cx="3519408" cy="4449063"/>
          </a:xfrm>
          <a:prstGeom prst="rect">
            <a:avLst/>
          </a:prstGeom>
          <a:noFill/>
          <a:ln>
            <a:noFill/>
          </a:ln>
          <a:effectLst/>
          <a:extLst>
            <a:ext uri="{909E8E84-426E-40dd-AFC4-6F175D3DCCD1}">
              <a14:hiddenFill xmlns="" xmlns:a14="http://schemas.microsoft.com/office/drawing/2010/main">
                <a:solidFill>
                  <a:srgbClr val="00B8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794889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uroscience6e-Fig-A22-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2296" y="417576"/>
            <a:ext cx="4407408" cy="6327648"/>
          </a:xfrm>
          <a:prstGeom prst="rect">
            <a:avLst/>
          </a:prstGeom>
        </p:spPr>
      </p:pic>
    </p:spTree>
    <p:extLst>
      <p:ext uri="{BB962C8B-B14F-4D97-AF65-F5344CB8AC3E}">
        <p14:creationId xmlns:p14="http://schemas.microsoft.com/office/powerpoint/2010/main" val="16998245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Unknown-3.jpeg">
            <a:extLst>
              <a:ext uri="{FF2B5EF4-FFF2-40B4-BE49-F238E27FC236}">
                <a16:creationId xmlns:a16="http://schemas.microsoft.com/office/drawing/2014/main" id="{FF2959A4-A9B9-CD4C-A2FC-1F78B15B4E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609601"/>
            <a:ext cx="5105400" cy="607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774847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c431376.r76.cf2.rackcdn.com/26759/fncom-06-00058-HTML/image_m/fncom-06-00058-g00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1083089"/>
            <a:ext cx="8403163" cy="4835506"/>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612244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Documents and Settings\chayes\Desktop\Astrocytes\glutamte.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6372" y="76379"/>
            <a:ext cx="9633397" cy="6532324"/>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293778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1ECBB-E96A-8045-BAA5-D590ED48FAEC}"/>
              </a:ext>
            </a:extLst>
          </p:cNvPr>
          <p:cNvSpPr>
            <a:spLocks noGrp="1"/>
          </p:cNvSpPr>
          <p:nvPr>
            <p:ph type="title"/>
          </p:nvPr>
        </p:nvSpPr>
        <p:spPr/>
        <p:txBody>
          <a:bodyPr/>
          <a:lstStyle/>
          <a:p>
            <a:pPr algn="ctr"/>
            <a:r>
              <a:rPr lang="en-US" dirty="0"/>
              <a:t>Quote of the day</a:t>
            </a:r>
          </a:p>
        </p:txBody>
      </p:sp>
      <p:sp>
        <p:nvSpPr>
          <p:cNvPr id="3" name="Content Placeholder 2">
            <a:extLst>
              <a:ext uri="{FF2B5EF4-FFF2-40B4-BE49-F238E27FC236}">
                <a16:creationId xmlns:a16="http://schemas.microsoft.com/office/drawing/2014/main" id="{89A512F3-BD60-5248-87F5-73862FA94053}"/>
              </a:ext>
            </a:extLst>
          </p:cNvPr>
          <p:cNvSpPr>
            <a:spLocks noGrp="1"/>
          </p:cNvSpPr>
          <p:nvPr>
            <p:ph idx="1"/>
          </p:nvPr>
        </p:nvSpPr>
        <p:spPr>
          <a:xfrm>
            <a:off x="2152650" y="2438971"/>
            <a:ext cx="7886700" cy="3263504"/>
          </a:xfrm>
        </p:spPr>
        <p:txBody>
          <a:bodyPr/>
          <a:lstStyle/>
          <a:p>
            <a:pPr marL="0" indent="0" algn="ctr">
              <a:buNone/>
            </a:pPr>
            <a:r>
              <a:rPr lang="en-US" sz="2400" dirty="0"/>
              <a:t>The best time to plant a tree is 20 years ago </a:t>
            </a:r>
          </a:p>
          <a:p>
            <a:pPr marL="0" indent="0" algn="ctr">
              <a:buNone/>
            </a:pPr>
            <a:endParaRPr lang="en-US" sz="2400" dirty="0"/>
          </a:p>
          <a:p>
            <a:pPr marL="0" indent="0" algn="ctr">
              <a:buNone/>
            </a:pPr>
            <a:r>
              <a:rPr lang="en-US" sz="2400" dirty="0"/>
              <a:t>The second best time is right now</a:t>
            </a:r>
          </a:p>
          <a:p>
            <a:pPr marL="0" indent="0" algn="ctr">
              <a:buNone/>
            </a:pPr>
            <a:r>
              <a:rPr lang="en-US" sz="2400" dirty="0"/>
              <a:t> </a:t>
            </a:r>
          </a:p>
          <a:p>
            <a:pPr marL="0" indent="0">
              <a:buNone/>
            </a:pPr>
            <a:endParaRPr lang="en-US" dirty="0"/>
          </a:p>
        </p:txBody>
      </p:sp>
      <p:sp>
        <p:nvSpPr>
          <p:cNvPr id="4" name="TextBox 3">
            <a:extLst>
              <a:ext uri="{FF2B5EF4-FFF2-40B4-BE49-F238E27FC236}">
                <a16:creationId xmlns:a16="http://schemas.microsoft.com/office/drawing/2014/main" id="{BF39A2AB-A4C2-E34E-8843-51AC6E3F32EA}"/>
              </a:ext>
            </a:extLst>
          </p:cNvPr>
          <p:cNvSpPr txBox="1"/>
          <p:nvPr/>
        </p:nvSpPr>
        <p:spPr>
          <a:xfrm>
            <a:off x="7543800" y="5175250"/>
            <a:ext cx="1713354" cy="369332"/>
          </a:xfrm>
          <a:prstGeom prst="rect">
            <a:avLst/>
          </a:prstGeom>
          <a:noFill/>
        </p:spPr>
        <p:txBody>
          <a:bodyPr wrap="none" rtlCol="0">
            <a:spAutoFit/>
          </a:bodyPr>
          <a:lstStyle/>
          <a:p>
            <a:r>
              <a:rPr lang="en-US" dirty="0"/>
              <a:t>Chinese Proverb</a:t>
            </a:r>
          </a:p>
        </p:txBody>
      </p:sp>
    </p:spTree>
    <p:extLst>
      <p:ext uri="{BB962C8B-B14F-4D97-AF65-F5344CB8AC3E}">
        <p14:creationId xmlns:p14="http://schemas.microsoft.com/office/powerpoint/2010/main" val="326139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dissolv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www.nature.com/nature/journal/v468/n7321/images/nature09612-f1.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62341" y="436542"/>
            <a:ext cx="3409485" cy="6090941"/>
          </a:xfrm>
          <a:prstGeom prst="rect">
            <a:avLst/>
          </a:prstGeom>
          <a:noFill/>
          <a:extLst>
            <a:ext uri="{909E8E84-426E-40dd-AFC4-6F175D3DCCD1}">
              <a14:hiddenFill xmlns="" xmlns:a14="http://schemas.microsoft.com/office/drawing/2010/main">
                <a:solidFill>
                  <a:srgbClr val="FFFFFF"/>
                </a:solidFill>
              </a14:hiddenFill>
            </a:ext>
          </a:extLst>
        </p:spPr>
      </p:pic>
      <p:pic>
        <p:nvPicPr>
          <p:cNvPr id="4" name="Picture 3"/>
          <p:cNvPicPr>
            <a:picLocks noChangeAspect="1"/>
          </p:cNvPicPr>
          <p:nvPr/>
        </p:nvPicPr>
        <p:blipFill rotWithShape="1">
          <a:blip r:embed="rId3"/>
          <a:srcRect l="3734" t="16666" r="40630" b="13542"/>
          <a:stretch/>
        </p:blipFill>
        <p:spPr>
          <a:xfrm>
            <a:off x="5402554" y="436542"/>
            <a:ext cx="5130546" cy="3618385"/>
          </a:xfrm>
          <a:prstGeom prst="rect">
            <a:avLst/>
          </a:prstGeom>
        </p:spPr>
      </p:pic>
    </p:spTree>
    <p:extLst>
      <p:ext uri="{BB962C8B-B14F-4D97-AF65-F5344CB8AC3E}">
        <p14:creationId xmlns:p14="http://schemas.microsoft.com/office/powerpoint/2010/main" val="30837934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a:t>
            </a:r>
            <a:r>
              <a:rPr lang="en-US" b="1" baseline="30000" dirty="0"/>
              <a:t>2+</a:t>
            </a:r>
            <a:r>
              <a:rPr lang="en-US" b="1" dirty="0"/>
              <a:t> and Synaptic Efficacy</a:t>
            </a:r>
          </a:p>
        </p:txBody>
      </p:sp>
      <p:pic>
        <p:nvPicPr>
          <p:cNvPr id="4" name="Picture 5" descr="C:\Documents and Settings\crh521\Desktop\astro_envelope.b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2345" y="1662521"/>
            <a:ext cx="3754641" cy="4008131"/>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13" descr="C:\Documents and Settings\crh521\Desktop\wave.b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9956" y="1662520"/>
            <a:ext cx="4968993" cy="4151239"/>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1214675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3803" y="273241"/>
            <a:ext cx="7152723" cy="6334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62723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strotrend.png"/>
          <p:cNvPicPr>
            <a:picLocks noChangeAspect="1"/>
          </p:cNvPicPr>
          <p:nvPr/>
        </p:nvPicPr>
        <p:blipFill>
          <a:blip r:embed="rId2"/>
          <a:stretch>
            <a:fillRect/>
          </a:stretch>
        </p:blipFill>
        <p:spPr>
          <a:xfrm>
            <a:off x="1702856" y="643620"/>
            <a:ext cx="8767074" cy="5730657"/>
          </a:xfrm>
          <a:prstGeom prst="rect">
            <a:avLst/>
          </a:prstGeom>
        </p:spPr>
      </p:pic>
    </p:spTree>
    <p:extLst>
      <p:ext uri="{BB962C8B-B14F-4D97-AF65-F5344CB8AC3E}">
        <p14:creationId xmlns:p14="http://schemas.microsoft.com/office/powerpoint/2010/main" val="29568712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96921" y="-411869"/>
            <a:ext cx="7772400" cy="1470025"/>
          </a:xfrm>
        </p:spPr>
        <p:txBody>
          <a:bodyPr>
            <a:normAutofit/>
          </a:bodyPr>
          <a:lstStyle/>
          <a:p>
            <a:r>
              <a:rPr lang="en-US" sz="3200" b="1" dirty="0"/>
              <a:t>Astrocytes and </a:t>
            </a:r>
            <a:r>
              <a:rPr lang="en-US" sz="3200" b="1" dirty="0" err="1"/>
              <a:t>Oligondendrocytes</a:t>
            </a:r>
            <a:r>
              <a:rPr lang="en-US" sz="3200" b="1" dirty="0"/>
              <a:t> are in the Service of Neurons</a:t>
            </a:r>
          </a:p>
        </p:txBody>
      </p:sp>
      <p:pic>
        <p:nvPicPr>
          <p:cNvPr id="4" name="Content Placeholder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27856" y="1243566"/>
            <a:ext cx="6533239" cy="5141154"/>
          </a:xfrm>
          <a:prstGeom prst="rect">
            <a:avLst/>
          </a:prstGeom>
        </p:spPr>
      </p:pic>
    </p:spTree>
    <p:extLst>
      <p:ext uri="{BB962C8B-B14F-4D97-AF65-F5344CB8AC3E}">
        <p14:creationId xmlns:p14="http://schemas.microsoft.com/office/powerpoint/2010/main" val="713489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descr="neuron-myelin.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19697" y="424118"/>
            <a:ext cx="4946601" cy="59485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4218BE3D-A748-BA40-8A2A-57A9CBDFBB88}"/>
              </a:ext>
            </a:extLst>
          </p:cNvPr>
          <p:cNvPicPr>
            <a:picLocks noChangeAspect="1"/>
          </p:cNvPicPr>
          <p:nvPr/>
        </p:nvPicPr>
        <p:blipFill>
          <a:blip r:embed="rId3"/>
          <a:stretch>
            <a:fillRect/>
          </a:stretch>
        </p:blipFill>
        <p:spPr>
          <a:xfrm>
            <a:off x="397243" y="617116"/>
            <a:ext cx="5562600" cy="5562600"/>
          </a:xfrm>
          <a:prstGeom prst="rect">
            <a:avLst/>
          </a:prstGeom>
        </p:spPr>
      </p:pic>
    </p:spTree>
    <p:extLst>
      <p:ext uri="{BB962C8B-B14F-4D97-AF65-F5344CB8AC3E}">
        <p14:creationId xmlns:p14="http://schemas.microsoft.com/office/powerpoint/2010/main" val="305451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1981200" y="228600"/>
            <a:ext cx="8229600" cy="1143000"/>
          </a:xfrm>
        </p:spPr>
        <p:txBody>
          <a:bodyPr/>
          <a:lstStyle/>
          <a:p>
            <a:pPr algn="ctr"/>
            <a:r>
              <a:rPr lang="en-US" sz="4500" b="1" dirty="0">
                <a:latin typeface="Calibri" charset="0"/>
              </a:rPr>
              <a:t>Myelinating Schwann cells</a:t>
            </a:r>
          </a:p>
        </p:txBody>
      </p:sp>
      <p:pic>
        <p:nvPicPr>
          <p:cNvPr id="10244" name="Picture 5" descr="Myelinani.gi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9505" y="2324100"/>
            <a:ext cx="4472994" cy="298199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245" name="Picture 8" descr="0.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62601" y="1881524"/>
            <a:ext cx="5377526" cy="39654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07363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r="23758" b="7692"/>
          <a:stretch>
            <a:fillRect/>
          </a:stretch>
        </p:blipFill>
        <p:spPr>
          <a:xfrm>
            <a:off x="2964907" y="262030"/>
            <a:ext cx="5949628" cy="6374601"/>
          </a:xfrm>
          <a:prstGeom prst="rect">
            <a:avLst/>
          </a:prstGeom>
        </p:spPr>
      </p:pic>
    </p:spTree>
    <p:extLst>
      <p:ext uri="{BB962C8B-B14F-4D97-AF65-F5344CB8AC3E}">
        <p14:creationId xmlns:p14="http://schemas.microsoft.com/office/powerpoint/2010/main" val="33046819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b="1" dirty="0">
                <a:ea typeface="+mj-ea"/>
              </a:rPr>
              <a:t>Terminal (</a:t>
            </a:r>
            <a:r>
              <a:rPr lang="en-US" b="1" dirty="0" err="1">
                <a:ea typeface="+mj-ea"/>
              </a:rPr>
              <a:t>Perisynaptic</a:t>
            </a:r>
            <a:r>
              <a:rPr lang="en-US" b="1" dirty="0">
                <a:ea typeface="+mj-ea"/>
              </a:rPr>
              <a:t>) </a:t>
            </a:r>
            <a:br>
              <a:rPr lang="en-US" b="1" dirty="0">
                <a:ea typeface="+mj-ea"/>
              </a:rPr>
            </a:br>
            <a:r>
              <a:rPr lang="en-US" b="1" dirty="0">
                <a:ea typeface="+mj-ea"/>
              </a:rPr>
              <a:t>Schwann cells</a:t>
            </a:r>
          </a:p>
        </p:txBody>
      </p:sp>
      <p:sp>
        <p:nvSpPr>
          <p:cNvPr id="13315" name="Content Placeholder 2"/>
          <p:cNvSpPr>
            <a:spLocks noGrp="1"/>
          </p:cNvSpPr>
          <p:nvPr>
            <p:ph idx="1"/>
          </p:nvPr>
        </p:nvSpPr>
        <p:spPr>
          <a:xfrm>
            <a:off x="578069" y="1996281"/>
            <a:ext cx="4953000" cy="4389437"/>
          </a:xfrm>
        </p:spPr>
        <p:txBody>
          <a:bodyPr/>
          <a:lstStyle/>
          <a:p>
            <a:r>
              <a:rPr lang="en-US" dirty="0"/>
              <a:t>Non-Myelinating Schwann Cells at Neuromuscular Junctions</a:t>
            </a:r>
          </a:p>
          <a:p>
            <a:r>
              <a:rPr lang="en-US" dirty="0"/>
              <a:t>Axonal </a:t>
            </a:r>
            <a:r>
              <a:rPr lang="en-US" dirty="0" err="1"/>
              <a:t>renervation</a:t>
            </a:r>
            <a:r>
              <a:rPr lang="en-US" dirty="0"/>
              <a:t> of denervated endplates</a:t>
            </a:r>
          </a:p>
          <a:p>
            <a:r>
              <a:rPr lang="en-US" dirty="0"/>
              <a:t>Enhance or decrease neurotransmission at NMJs</a:t>
            </a:r>
          </a:p>
        </p:txBody>
      </p:sp>
      <p:pic>
        <p:nvPicPr>
          <p:cNvPr id="1331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6829" y="365125"/>
            <a:ext cx="4081780" cy="64237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34649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7324029a47d38cfce9037bda39c68d9c.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1278" y="840759"/>
            <a:ext cx="9046723" cy="5099062"/>
          </a:xfrm>
          <a:prstGeom prst="rect">
            <a:avLst/>
          </a:prstGeom>
        </p:spPr>
      </p:pic>
    </p:spTree>
    <p:extLst>
      <p:ext uri="{BB962C8B-B14F-4D97-AF65-F5344CB8AC3E}">
        <p14:creationId xmlns:p14="http://schemas.microsoft.com/office/powerpoint/2010/main" val="39524002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521983"/>
            <a:ext cx="8534400" cy="6132576"/>
          </a:xfrm>
          <a:prstGeom prst="rect">
            <a:avLst/>
          </a:prstGeom>
          <a:noFill/>
          <a:ln>
            <a:noFill/>
          </a:ln>
        </p:spPr>
      </p:pic>
    </p:spTree>
    <p:extLst>
      <p:ext uri="{BB962C8B-B14F-4D97-AF65-F5344CB8AC3E}">
        <p14:creationId xmlns:p14="http://schemas.microsoft.com/office/powerpoint/2010/main" val="670143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CDF99FD-890A-3144-A9A1-2D4B73055C38}"/>
              </a:ext>
            </a:extLst>
          </p:cNvPr>
          <p:cNvPicPr>
            <a:picLocks noChangeAspect="1"/>
          </p:cNvPicPr>
          <p:nvPr/>
        </p:nvPicPr>
        <p:blipFill>
          <a:blip r:embed="rId2"/>
          <a:stretch>
            <a:fillRect/>
          </a:stretch>
        </p:blipFill>
        <p:spPr>
          <a:xfrm>
            <a:off x="1081825" y="608527"/>
            <a:ext cx="9865217" cy="5549184"/>
          </a:xfrm>
          <a:prstGeom prst="rect">
            <a:avLst/>
          </a:prstGeom>
        </p:spPr>
      </p:pic>
    </p:spTree>
    <p:extLst>
      <p:ext uri="{BB962C8B-B14F-4D97-AF65-F5344CB8AC3E}">
        <p14:creationId xmlns:p14="http://schemas.microsoft.com/office/powerpoint/2010/main" val="41153889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220901561722659867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855823"/>
            <a:ext cx="9144000" cy="4803648"/>
          </a:xfrm>
          <a:prstGeom prst="rect">
            <a:avLst/>
          </a:prstGeom>
        </p:spPr>
      </p:pic>
    </p:spTree>
    <p:extLst>
      <p:ext uri="{BB962C8B-B14F-4D97-AF65-F5344CB8AC3E}">
        <p14:creationId xmlns:p14="http://schemas.microsoft.com/office/powerpoint/2010/main" val="23768648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521983"/>
            <a:ext cx="8534400" cy="6132576"/>
          </a:xfrm>
          <a:prstGeom prst="rect">
            <a:avLst/>
          </a:prstGeom>
          <a:noFill/>
          <a:ln>
            <a:noFill/>
          </a:ln>
        </p:spPr>
      </p:pic>
    </p:spTree>
    <p:extLst>
      <p:ext uri="{BB962C8B-B14F-4D97-AF65-F5344CB8AC3E}">
        <p14:creationId xmlns:p14="http://schemas.microsoft.com/office/powerpoint/2010/main" val="2841374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88ADC3B-3CC8-524A-84A5-E3A6F2DE8CDE}"/>
              </a:ext>
            </a:extLst>
          </p:cNvPr>
          <p:cNvPicPr>
            <a:picLocks noChangeAspect="1"/>
          </p:cNvPicPr>
          <p:nvPr/>
        </p:nvPicPr>
        <p:blipFill>
          <a:blip r:embed="rId2"/>
          <a:stretch>
            <a:fillRect/>
          </a:stretch>
        </p:blipFill>
        <p:spPr>
          <a:xfrm>
            <a:off x="1970467" y="188401"/>
            <a:ext cx="8302361" cy="6521492"/>
          </a:xfrm>
          <a:prstGeom prst="rect">
            <a:avLst/>
          </a:prstGeom>
        </p:spPr>
      </p:pic>
    </p:spTree>
    <p:extLst>
      <p:ext uri="{BB962C8B-B14F-4D97-AF65-F5344CB8AC3E}">
        <p14:creationId xmlns:p14="http://schemas.microsoft.com/office/powerpoint/2010/main" val="4246740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521983"/>
            <a:ext cx="8534400" cy="6132576"/>
          </a:xfrm>
          <a:prstGeom prst="rect">
            <a:avLst/>
          </a:prstGeom>
          <a:noFill/>
          <a:ln>
            <a:noFill/>
          </a:ln>
        </p:spPr>
      </p:pic>
    </p:spTree>
    <p:extLst>
      <p:ext uri="{BB962C8B-B14F-4D97-AF65-F5344CB8AC3E}">
        <p14:creationId xmlns:p14="http://schemas.microsoft.com/office/powerpoint/2010/main" val="4114171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550" y="1905000"/>
            <a:ext cx="8521649" cy="313955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495383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srcRect/>
          <a:stretch>
            <a:fillRect/>
          </a:stretch>
        </p:blipFill>
        <p:spPr bwMode="auto">
          <a:xfrm>
            <a:off x="3223131" y="310274"/>
            <a:ext cx="5961539" cy="6288071"/>
          </a:xfrm>
          <a:prstGeom prst="rect">
            <a:avLst/>
          </a:prstGeom>
          <a:noFill/>
          <a:ln w="9525">
            <a:noFill/>
            <a:miter lim="800000"/>
            <a:headEnd/>
            <a:tailEnd/>
          </a:ln>
        </p:spPr>
      </p:pic>
    </p:spTree>
    <p:extLst>
      <p:ext uri="{BB962C8B-B14F-4D97-AF65-F5344CB8AC3E}">
        <p14:creationId xmlns:p14="http://schemas.microsoft.com/office/powerpoint/2010/main" val="887404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521983"/>
            <a:ext cx="8534400" cy="6132576"/>
          </a:xfrm>
          <a:prstGeom prst="rect">
            <a:avLst/>
          </a:prstGeom>
          <a:noFill/>
          <a:ln>
            <a:noFill/>
          </a:ln>
        </p:spPr>
      </p:pic>
    </p:spTree>
    <p:extLst>
      <p:ext uri="{BB962C8B-B14F-4D97-AF65-F5344CB8AC3E}">
        <p14:creationId xmlns:p14="http://schemas.microsoft.com/office/powerpoint/2010/main" val="699745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F76A7-6DFC-E148-B765-2C126A702751}"/>
              </a:ext>
            </a:extLst>
          </p:cNvPr>
          <p:cNvSpPr>
            <a:spLocks noGrp="1"/>
          </p:cNvSpPr>
          <p:nvPr>
            <p:ph type="title"/>
          </p:nvPr>
        </p:nvSpPr>
        <p:spPr/>
        <p:txBody>
          <a:bodyPr/>
          <a:lstStyle/>
          <a:p>
            <a:pPr algn="ctr"/>
            <a:r>
              <a:rPr lang="en-US" b="1" dirty="0"/>
              <a:t>Microglia</a:t>
            </a:r>
          </a:p>
        </p:txBody>
      </p:sp>
      <p:sp>
        <p:nvSpPr>
          <p:cNvPr id="3" name="Content Placeholder 2">
            <a:extLst>
              <a:ext uri="{FF2B5EF4-FFF2-40B4-BE49-F238E27FC236}">
                <a16:creationId xmlns:a16="http://schemas.microsoft.com/office/drawing/2014/main" id="{6A6A58AB-7EDD-E044-86F0-F5922D7E3B74}"/>
              </a:ext>
            </a:extLst>
          </p:cNvPr>
          <p:cNvSpPr>
            <a:spLocks noGrp="1"/>
          </p:cNvSpPr>
          <p:nvPr>
            <p:ph idx="1"/>
          </p:nvPr>
        </p:nvSpPr>
        <p:spPr/>
        <p:txBody>
          <a:bodyPr/>
          <a:lstStyle/>
          <a:p>
            <a:pPr marL="0" indent="0">
              <a:buNone/>
            </a:pPr>
            <a:r>
              <a:rPr lang="en-US" dirty="0"/>
              <a:t>CNS emergency response team</a:t>
            </a:r>
          </a:p>
        </p:txBody>
      </p:sp>
      <p:pic>
        <p:nvPicPr>
          <p:cNvPr id="5" name="Picture 4">
            <a:extLst>
              <a:ext uri="{FF2B5EF4-FFF2-40B4-BE49-F238E27FC236}">
                <a16:creationId xmlns:a16="http://schemas.microsoft.com/office/drawing/2014/main" id="{2F784515-4F33-C747-A86D-40C80C9D1232}"/>
              </a:ext>
            </a:extLst>
          </p:cNvPr>
          <p:cNvPicPr>
            <a:picLocks noChangeAspect="1"/>
          </p:cNvPicPr>
          <p:nvPr/>
        </p:nvPicPr>
        <p:blipFill>
          <a:blip r:embed="rId2"/>
          <a:stretch>
            <a:fillRect/>
          </a:stretch>
        </p:blipFill>
        <p:spPr>
          <a:xfrm>
            <a:off x="3052293" y="2705462"/>
            <a:ext cx="5760792" cy="3851137"/>
          </a:xfrm>
          <a:prstGeom prst="rect">
            <a:avLst/>
          </a:prstGeom>
        </p:spPr>
      </p:pic>
    </p:spTree>
    <p:extLst>
      <p:ext uri="{BB962C8B-B14F-4D97-AF65-F5344CB8AC3E}">
        <p14:creationId xmlns:p14="http://schemas.microsoft.com/office/powerpoint/2010/main" val="23310727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1444</TotalTime>
  <Words>1643</Words>
  <Application>Microsoft Office PowerPoint</Application>
  <PresentationFormat>Widescreen</PresentationFormat>
  <Paragraphs>41</Paragraphs>
  <Slides>32</Slides>
  <Notes>7</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Office Theme</vt:lpstr>
      <vt:lpstr>BMD ENG 301 Quantitative Systems Physiology (Nervous System)</vt:lpstr>
      <vt:lpstr>Quote of the day</vt:lpstr>
      <vt:lpstr>PowerPoint Presentation</vt:lpstr>
      <vt:lpstr>PowerPoint Presentation</vt:lpstr>
      <vt:lpstr>PowerPoint Presentation</vt:lpstr>
      <vt:lpstr>PowerPoint Presentation</vt:lpstr>
      <vt:lpstr>PowerPoint Presentation</vt:lpstr>
      <vt:lpstr>PowerPoint Presentation</vt:lpstr>
      <vt:lpstr>Microglia</vt:lpstr>
      <vt:lpstr>Microglial Cell</vt:lpstr>
      <vt:lpstr>PowerPoint Presentation</vt:lpstr>
      <vt:lpstr>PowerPoint Presentation</vt:lpstr>
      <vt:lpstr>PowerPoint Presentation</vt:lpstr>
      <vt:lpstr>PowerPoint Presentation</vt:lpstr>
      <vt:lpstr>Blood-brain barrier</vt:lpstr>
      <vt:lpstr>PowerPoint Presentation</vt:lpstr>
      <vt:lpstr>PowerPoint Presentation</vt:lpstr>
      <vt:lpstr>PowerPoint Presentation</vt:lpstr>
      <vt:lpstr>PowerPoint Presentation</vt:lpstr>
      <vt:lpstr>PowerPoint Presentation</vt:lpstr>
      <vt:lpstr>Ca2+ and Synaptic Efficacy</vt:lpstr>
      <vt:lpstr>PowerPoint Presentation</vt:lpstr>
      <vt:lpstr>PowerPoint Presentation</vt:lpstr>
      <vt:lpstr>Astrocytes and Oligondendrocytes are in the Service of Neurons</vt:lpstr>
      <vt:lpstr>PowerPoint Presentation</vt:lpstr>
      <vt:lpstr>Myelinating Schwann cells</vt:lpstr>
      <vt:lpstr>PowerPoint Presentation</vt:lpstr>
      <vt:lpstr>Terminal (Perisynaptic)  Schwann cells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BMD ENG 301 Quantitative Systems Physiology (Nervous System)</dc:title>
  <dc:creator>John B Troy</dc:creator>
  <cp:lastModifiedBy>Malcolm Angus MacIver</cp:lastModifiedBy>
  <cp:revision>57</cp:revision>
  <dcterms:created xsi:type="dcterms:W3CDTF">2020-04-21T19:15:49Z</dcterms:created>
  <dcterms:modified xsi:type="dcterms:W3CDTF">2022-09-29T18:50:18Z</dcterms:modified>
</cp:coreProperties>
</file>